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8" r:id="rId7"/>
    <p:sldId id="269" r:id="rId8"/>
    <p:sldId id="27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9D715-F144-0D12-0B6B-54C36B2C3A6B}" v="646" dt="2023-05-03T20:22:10.813"/>
    <p1510:client id="{38538A70-9F42-5BD4-84CB-3B8FEEC4675D}" v="291" dt="2023-05-02T17:34:40.666"/>
    <p1510:client id="{72813F5A-A99F-DDB4-1EAB-34B83E372545}" v="587" dt="2023-05-01T21:41:34.194"/>
    <p1510:client id="{861EAE57-F70E-2BAA-09BA-C25B543A1BB0}" v="225" dt="2023-04-30T23:39:25.472"/>
    <p1510:client id="{8F2F581B-D792-4FAB-ACAD-E2D8D672BCF7}" v="132" dt="2023-04-28T19:10:25.742"/>
    <p1510:client id="{93900BD9-D13B-5A4B-FF63-08790EBF6281}" v="290" dt="2023-04-28T22:43:41.171"/>
    <p1510:client id="{ACABF9E1-EC1B-ADBA-0D70-3CB0BE632AD4}" v="281" dt="2023-05-02T01:43:41.735"/>
    <p1510:client id="{B3E37932-96A1-CF80-352F-E6987C6042BE}" v="39" dt="2023-05-03T19:41:09.125"/>
    <p1510:client id="{CD8B33CF-7E0F-C632-78E1-4FE5EB28554B}" v="1129" dt="2023-05-02T17:34:08.336"/>
    <p1510:client id="{EDE3B5D6-9677-5892-D9ED-3A06671896C2}" v="205" dt="2023-05-02T16:42:00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E3DDF-6296-4C12-B023-F1ACB7F48068}" type="datetimeFigureOut"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3D199-EBE5-411B-8BDA-2DFA76A7C3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01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h3/bw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igshare.com/articles/dataset/A_high_quality_de_novo_genome_assembly_for_Clapper_Rail_Rallus_crepitans_/21983261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h3/bw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igshare.com/articles/dataset/A_high_quality_de_novo_genome_assembly_for_Clapper_Rail_Rallus_crepitans_/21983261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lvl="1" indent="-285750">
              <a:lnSpc>
                <a:spcPct val="110000"/>
              </a:lnSpc>
              <a:spcBef>
                <a:spcPts val="500"/>
              </a:spcBef>
              <a:buFont typeface="Calibri,Sans-Serif"/>
              <a:buChar char="•"/>
            </a:pPr>
            <a:r>
              <a:rPr lang="en-US" dirty="0"/>
              <a:t>Ohio - </a:t>
            </a:r>
            <a:r>
              <a:rPr lang="en-US" dirty="0" err="1"/>
              <a:t>Winous</a:t>
            </a:r>
            <a:r>
              <a:rPr lang="en-US" dirty="0"/>
              <a:t> Point Marsh Migrating population</a:t>
            </a:r>
          </a:p>
          <a:p>
            <a:pPr marL="571500" lvl="1" indent="-285750">
              <a:lnSpc>
                <a:spcPct val="110000"/>
              </a:lnSpc>
              <a:spcBef>
                <a:spcPts val="500"/>
              </a:spcBef>
              <a:buFont typeface="Calibri,Sans-Serif"/>
              <a:buChar char="•"/>
            </a:pPr>
            <a:r>
              <a:rPr lang="en-US" dirty="0"/>
              <a:t>Mackay Island NWR (Resident)</a:t>
            </a:r>
            <a:endParaRPr lang="en-US" dirty="0">
              <a:ea typeface="Calibri"/>
              <a:cs typeface="Calibri"/>
            </a:endParaRPr>
          </a:p>
          <a:p>
            <a:pPr marL="571500" lvl="1" indent="-285750">
              <a:lnSpc>
                <a:spcPct val="110000"/>
              </a:lnSpc>
              <a:spcBef>
                <a:spcPts val="500"/>
              </a:spcBef>
              <a:buFont typeface="Calibri,Sans-Serif"/>
              <a:buChar char="•"/>
            </a:pPr>
            <a:r>
              <a:rPr lang="en-US" dirty="0"/>
              <a:t>Freddie Black Choctaw West WMA (Resident)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3D199-EBE5-411B-8BDA-2DFA76A7C301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2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(nABBA-nBABA)/(nABBA+nBABA) -&gt; how D stat is calculated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3D199-EBE5-411B-8BDA-2DFA76A7C30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3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am using the </a:t>
            </a:r>
            <a:r>
              <a:rPr lang="en-US">
                <a:hlinkClick r:id="rId3"/>
              </a:rPr>
              <a:t>Burrows-Wheeler Aligner (BWA)</a:t>
            </a:r>
            <a:r>
              <a:rPr lang="en-US"/>
              <a:t>, a software tool commonly used for short read alignment to a reference genome. I will be using a </a:t>
            </a:r>
            <a:r>
              <a:rPr lang="en-US">
                <a:hlinkClick r:id="rId4"/>
              </a:rPr>
              <a:t>high quality clapper rail genome</a:t>
            </a:r>
            <a:r>
              <a:rPr lang="en-US"/>
              <a:t> (</a:t>
            </a:r>
            <a:r>
              <a:rPr lang="en-US" i="1" err="1"/>
              <a:t>Rallus</a:t>
            </a:r>
            <a:r>
              <a:rPr lang="en-US" i="1"/>
              <a:t> </a:t>
            </a:r>
            <a:r>
              <a:rPr lang="en-US" i="1" err="1"/>
              <a:t>crepitans</a:t>
            </a:r>
            <a:r>
              <a:rPr lang="en-US"/>
              <a:t>) to align 57 king rail (</a:t>
            </a:r>
            <a:r>
              <a:rPr lang="en-US" i="1" err="1"/>
              <a:t>Rallus</a:t>
            </a:r>
            <a:r>
              <a:rPr lang="en-US" i="1"/>
              <a:t> elegans</a:t>
            </a:r>
            <a:r>
              <a:rPr lang="en-US"/>
              <a:t>) whole genomes. These species are sister taxa.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3D199-EBE5-411B-8BDA-2DFA76A7C301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am using the </a:t>
            </a:r>
            <a:r>
              <a:rPr lang="en-US">
                <a:hlinkClick r:id="rId3"/>
              </a:rPr>
              <a:t>Burrows-Wheeler Aligner (BWA)</a:t>
            </a:r>
            <a:r>
              <a:rPr lang="en-US"/>
              <a:t>, a software tool commonly used for short read alignment to a reference genome. I will be using a </a:t>
            </a:r>
            <a:r>
              <a:rPr lang="en-US">
                <a:hlinkClick r:id="rId4"/>
              </a:rPr>
              <a:t>high quality clapper rail genome</a:t>
            </a:r>
            <a:r>
              <a:rPr lang="en-US"/>
              <a:t> (</a:t>
            </a:r>
            <a:r>
              <a:rPr lang="en-US" i="1" err="1"/>
              <a:t>Rallus</a:t>
            </a:r>
            <a:r>
              <a:rPr lang="en-US" i="1"/>
              <a:t> </a:t>
            </a:r>
            <a:r>
              <a:rPr lang="en-US" i="1" err="1"/>
              <a:t>crepitans</a:t>
            </a:r>
            <a:r>
              <a:rPr lang="en-US"/>
              <a:t>) to align 57 king rail (</a:t>
            </a:r>
            <a:r>
              <a:rPr lang="en-US" i="1" err="1"/>
              <a:t>Rallus</a:t>
            </a:r>
            <a:r>
              <a:rPr lang="en-US" i="1"/>
              <a:t> elegans</a:t>
            </a:r>
            <a:r>
              <a:rPr lang="en-US"/>
              <a:t>) whole genomes. These species are sister taxa.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3D199-EBE5-411B-8BDA-2DFA76A7C30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43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</a:t>
            </a:r>
            <a:r>
              <a:rPr lang="en-US" err="1"/>
              <a:t>nABBA-nBABA</a:t>
            </a:r>
            <a:r>
              <a:rPr lang="en-US"/>
              <a:t>)/(</a:t>
            </a:r>
            <a:r>
              <a:rPr lang="en-US" err="1"/>
              <a:t>nABBA+nBABA</a:t>
            </a:r>
            <a:r>
              <a:rPr lang="en-US"/>
              <a:t>) -&gt; how D stat is calculated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Positive D-statistic means that H2 is closer to H3 than to H1</a:t>
            </a:r>
            <a:endParaRPr lang="en-US"/>
          </a:p>
          <a:p>
            <a:r>
              <a:rPr lang="en-US">
                <a:cs typeface="Calibri"/>
              </a:rPr>
              <a:t>Negative D-Statistic means that H1 is closer to H3 than to H2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Any Z score above |3| is considered to be a significant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3D199-EBE5-411B-8BDA-2DFA76A7C30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13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king rails are a threatened species, we are interested in estimating overall population size, structure, connectivity, and levels of diversity. We can do this by safely catching and sampling the DNA of a few individual rails across the range. The naturally occurring genetic variation can help us understand adaptation potential. I used whole genome sequencing: so I have the entire set of DNA of each bird in my samples.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5346-C0FD-48E9-8C89-D09F292FF8E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8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36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9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8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8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1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3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7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4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6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6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7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>
            <a:extLst>
              <a:ext uri="{FF2B5EF4-FFF2-40B4-BE49-F238E27FC236}">
                <a16:creationId xmlns:a16="http://schemas.microsoft.com/office/drawing/2014/main" id="{FB001B74-542E-842E-86FA-5F3B862E5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502" r="-8" b="-8"/>
          <a:stretch/>
        </p:blipFill>
        <p:spPr>
          <a:xfrm>
            <a:off x="837986" y="10"/>
            <a:ext cx="10615629" cy="6857990"/>
          </a:xfrm>
          <a:custGeom>
            <a:avLst/>
            <a:gdLst/>
            <a:ahLst/>
            <a:cxnLst/>
            <a:rect l="l" t="t" r="r" b="b"/>
            <a:pathLst>
              <a:path w="10615629" h="6858000">
                <a:moveTo>
                  <a:pt x="7169276" y="5665107"/>
                </a:moveTo>
                <a:cubicBezTo>
                  <a:pt x="7360157" y="5665107"/>
                  <a:pt x="7514897" y="5819847"/>
                  <a:pt x="7514897" y="6010728"/>
                </a:cubicBezTo>
                <a:cubicBezTo>
                  <a:pt x="7514897" y="6201609"/>
                  <a:pt x="7360157" y="6356349"/>
                  <a:pt x="7169276" y="6356349"/>
                </a:cubicBezTo>
                <a:cubicBezTo>
                  <a:pt x="6978395" y="6356349"/>
                  <a:pt x="6823655" y="6201609"/>
                  <a:pt x="6823655" y="6010728"/>
                </a:cubicBezTo>
                <a:cubicBezTo>
                  <a:pt x="6823655" y="5819847"/>
                  <a:pt x="6978395" y="5665107"/>
                  <a:pt x="7169276" y="5665107"/>
                </a:cubicBezTo>
                <a:close/>
                <a:moveTo>
                  <a:pt x="10010446" y="2285546"/>
                </a:moveTo>
                <a:cubicBezTo>
                  <a:pt x="10256938" y="2285546"/>
                  <a:pt x="10456760" y="2485368"/>
                  <a:pt x="10456760" y="2731860"/>
                </a:cubicBezTo>
                <a:cubicBezTo>
                  <a:pt x="10456760" y="2978352"/>
                  <a:pt x="10256938" y="3178174"/>
                  <a:pt x="10010446" y="3178174"/>
                </a:cubicBezTo>
                <a:cubicBezTo>
                  <a:pt x="9763954" y="3178174"/>
                  <a:pt x="9564132" y="2978352"/>
                  <a:pt x="9564132" y="2731860"/>
                </a:cubicBezTo>
                <a:cubicBezTo>
                  <a:pt x="9564132" y="2485368"/>
                  <a:pt x="9763954" y="2285546"/>
                  <a:pt x="10010446" y="2285546"/>
                </a:cubicBezTo>
                <a:close/>
                <a:moveTo>
                  <a:pt x="10354145" y="1626054"/>
                </a:moveTo>
                <a:cubicBezTo>
                  <a:pt x="10498559" y="1626054"/>
                  <a:pt x="10615629" y="1743124"/>
                  <a:pt x="10615629" y="1887538"/>
                </a:cubicBezTo>
                <a:cubicBezTo>
                  <a:pt x="10615629" y="2031953"/>
                  <a:pt x="10498559" y="2149022"/>
                  <a:pt x="10354145" y="2149022"/>
                </a:cubicBezTo>
                <a:cubicBezTo>
                  <a:pt x="10209731" y="2149022"/>
                  <a:pt x="10092661" y="2031953"/>
                  <a:pt x="10092661" y="1887538"/>
                </a:cubicBezTo>
                <a:cubicBezTo>
                  <a:pt x="10092661" y="1743124"/>
                  <a:pt x="10209731" y="1626054"/>
                  <a:pt x="10354145" y="1626054"/>
                </a:cubicBezTo>
                <a:close/>
                <a:moveTo>
                  <a:pt x="1458900" y="620485"/>
                </a:moveTo>
                <a:cubicBezTo>
                  <a:pt x="1705392" y="620485"/>
                  <a:pt x="1905214" y="820307"/>
                  <a:pt x="1905214" y="1066799"/>
                </a:cubicBezTo>
                <a:cubicBezTo>
                  <a:pt x="1905214" y="1313291"/>
                  <a:pt x="1705392" y="1513113"/>
                  <a:pt x="1458900" y="1513113"/>
                </a:cubicBezTo>
                <a:cubicBezTo>
                  <a:pt x="1212408" y="1513113"/>
                  <a:pt x="1012586" y="1313291"/>
                  <a:pt x="1012586" y="1066799"/>
                </a:cubicBezTo>
                <a:cubicBezTo>
                  <a:pt x="1012586" y="820307"/>
                  <a:pt x="1212408" y="620485"/>
                  <a:pt x="1458900" y="620485"/>
                </a:cubicBezTo>
                <a:close/>
                <a:moveTo>
                  <a:pt x="6634576" y="0"/>
                </a:moveTo>
                <a:lnTo>
                  <a:pt x="10141834" y="0"/>
                </a:lnTo>
                <a:lnTo>
                  <a:pt x="10200260" y="112226"/>
                </a:lnTo>
                <a:cubicBezTo>
                  <a:pt x="10410239" y="575266"/>
                  <a:pt x="10394872" y="1153565"/>
                  <a:pt x="9914575" y="1675662"/>
                </a:cubicBezTo>
                <a:cubicBezTo>
                  <a:pt x="9716856" y="1890645"/>
                  <a:pt x="9539638" y="2125049"/>
                  <a:pt x="9361609" y="2357294"/>
                </a:cubicBezTo>
                <a:cubicBezTo>
                  <a:pt x="9193292" y="2576998"/>
                  <a:pt x="9188572" y="2830553"/>
                  <a:pt x="9334635" y="3068327"/>
                </a:cubicBezTo>
                <a:cubicBezTo>
                  <a:pt x="9495670" y="3329571"/>
                  <a:pt x="9683004" y="3577866"/>
                  <a:pt x="9815042" y="3852732"/>
                </a:cubicBezTo>
                <a:cubicBezTo>
                  <a:pt x="10050525" y="4342848"/>
                  <a:pt x="9955575" y="4825682"/>
                  <a:pt x="9376176" y="5163127"/>
                </a:cubicBezTo>
                <a:cubicBezTo>
                  <a:pt x="8901029" y="5439880"/>
                  <a:pt x="8396077" y="5450670"/>
                  <a:pt x="7869813" y="5397801"/>
                </a:cubicBezTo>
                <a:cubicBezTo>
                  <a:pt x="7414763" y="5352214"/>
                  <a:pt x="6924916" y="5316879"/>
                  <a:pt x="6545392" y="5591203"/>
                </a:cubicBezTo>
                <a:cubicBezTo>
                  <a:pt x="6238293" y="5813469"/>
                  <a:pt x="6024794" y="6166019"/>
                  <a:pt x="5772723" y="6463272"/>
                </a:cubicBezTo>
                <a:cubicBezTo>
                  <a:pt x="5693284" y="6557074"/>
                  <a:pt x="5618532" y="6655326"/>
                  <a:pt x="5542128" y="6751893"/>
                </a:cubicBezTo>
                <a:lnTo>
                  <a:pt x="5455473" y="6858000"/>
                </a:lnTo>
                <a:lnTo>
                  <a:pt x="3884322" y="6858000"/>
                </a:lnTo>
                <a:lnTo>
                  <a:pt x="3874161" y="6844414"/>
                </a:lnTo>
                <a:cubicBezTo>
                  <a:pt x="3769502" y="6682570"/>
                  <a:pt x="3725804" y="6471499"/>
                  <a:pt x="3692625" y="6276207"/>
                </a:cubicBezTo>
                <a:cubicBezTo>
                  <a:pt x="3594979" y="5704764"/>
                  <a:pt x="2996562" y="5529973"/>
                  <a:pt x="2561203" y="5655806"/>
                </a:cubicBezTo>
                <a:cubicBezTo>
                  <a:pt x="1295584" y="6024675"/>
                  <a:pt x="405173" y="5378783"/>
                  <a:pt x="69617" y="4277706"/>
                </a:cubicBezTo>
                <a:cubicBezTo>
                  <a:pt x="12163" y="4089022"/>
                  <a:pt x="22818" y="3880245"/>
                  <a:pt x="1643" y="3679828"/>
                </a:cubicBezTo>
                <a:cubicBezTo>
                  <a:pt x="-11845" y="3246491"/>
                  <a:pt x="53163" y="2840533"/>
                  <a:pt x="368893" y="2516306"/>
                </a:cubicBezTo>
                <a:cubicBezTo>
                  <a:pt x="570254" y="2309550"/>
                  <a:pt x="826642" y="2227145"/>
                  <a:pt x="1113509" y="2192618"/>
                </a:cubicBezTo>
                <a:cubicBezTo>
                  <a:pt x="1425464" y="2154854"/>
                  <a:pt x="1739171" y="2099963"/>
                  <a:pt x="2037232" y="2005555"/>
                </a:cubicBezTo>
                <a:cubicBezTo>
                  <a:pt x="2313447" y="1917888"/>
                  <a:pt x="2430109" y="1649902"/>
                  <a:pt x="2547311" y="1405114"/>
                </a:cubicBezTo>
                <a:cubicBezTo>
                  <a:pt x="2839303" y="794962"/>
                  <a:pt x="3300289" y="490426"/>
                  <a:pt x="3900864" y="578766"/>
                </a:cubicBezTo>
                <a:cubicBezTo>
                  <a:pt x="4133785" y="613023"/>
                  <a:pt x="4362119" y="739800"/>
                  <a:pt x="4571571" y="860778"/>
                </a:cubicBezTo>
                <a:cubicBezTo>
                  <a:pt x="5133169" y="1185276"/>
                  <a:pt x="5641898" y="1029501"/>
                  <a:pt x="6039226" y="631499"/>
                </a:cubicBezTo>
                <a:cubicBezTo>
                  <a:pt x="6180165" y="489886"/>
                  <a:pt x="6313484" y="339979"/>
                  <a:pt x="6449433" y="193257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1743" y="1344594"/>
            <a:ext cx="6458556" cy="26749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Crossing Paths:</a:t>
            </a:r>
            <a:br>
              <a:rPr lang="en-US"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Comparing King Rail Populations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1743" y="4229100"/>
            <a:ext cx="6458556" cy="1028700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cs typeface="Calibri"/>
              </a:rPr>
              <a:t>Carol Gause and Megan Linke</a:t>
            </a:r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cs typeface="Calibri"/>
              </a:rPr>
              <a:t>Population Genomics</a:t>
            </a:r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cs typeface="Calibri"/>
              </a:rPr>
              <a:t>Final Project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BE49B47-AF60-E90D-374E-35B4D858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142" y="5468711"/>
            <a:ext cx="1552575" cy="628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FE7EB5-F9FA-9CDE-E88D-971247C0B8C4}"/>
              </a:ext>
            </a:extLst>
          </p:cNvPr>
          <p:cNvSpPr txBox="1"/>
          <p:nvPr/>
        </p:nvSpPr>
        <p:spPr>
          <a:xfrm>
            <a:off x="-2630742" y="2831558"/>
            <a:ext cx="2357261" cy="120032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Slides have animations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6CC0A-AFF6-DCC1-D207-8AC68A7E7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" y="2820664"/>
            <a:ext cx="4411940" cy="40421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5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Separated by location and migratory status</a:t>
            </a:r>
          </a:p>
          <a:p>
            <a:pPr>
              <a:buFont typeface="Arial" panose="020B05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>
              <a:buFont typeface="Arial" panose="020B05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 Migration = gene flow?</a:t>
            </a:r>
            <a:endParaRPr lang="en-US" dirty="0">
              <a:cs typeface="Calibri"/>
            </a:endParaRPr>
          </a:p>
          <a:p>
            <a:pPr lvl="1">
              <a:buFont typeface="Arial" panose="020B0504020202020204" pitchFamily="34" charset="0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Not all rails migrate</a:t>
            </a:r>
          </a:p>
          <a:p>
            <a:pPr lvl="1">
              <a:buFont typeface="Arial" panose="020B0504020202020204" pitchFamily="34" charset="0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 panose="020B0504020202020204" pitchFamily="34" charset="0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 panose="020B0504020202020204" pitchFamily="34" charset="0"/>
              <a:buChar char="•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7EB5F-0AB4-AD19-84AF-D4DAAE49FFD1}"/>
              </a:ext>
            </a:extLst>
          </p:cNvPr>
          <p:cNvSpPr txBox="1"/>
          <p:nvPr/>
        </p:nvSpPr>
        <p:spPr>
          <a:xfrm>
            <a:off x="152400" y="220436"/>
            <a:ext cx="422637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Comparing three geographically separate populations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33FD90-1259-ABC2-B625-85B171A927FF}"/>
              </a:ext>
            </a:extLst>
          </p:cNvPr>
          <p:cNvGrpSpPr/>
          <p:nvPr/>
        </p:nvGrpSpPr>
        <p:grpSpPr>
          <a:xfrm>
            <a:off x="4550287" y="213962"/>
            <a:ext cx="7471768" cy="6440686"/>
            <a:chOff x="3284823" y="377247"/>
            <a:chExt cx="7471768" cy="6440686"/>
          </a:xfrm>
        </p:grpSpPr>
        <p:pic>
          <p:nvPicPr>
            <p:cNvPr id="10" name="Picture 9" descr="Map&#10;&#10;Description automatically generated">
              <a:extLst>
                <a:ext uri="{FF2B5EF4-FFF2-40B4-BE49-F238E27FC236}">
                  <a16:creationId xmlns:a16="http://schemas.microsoft.com/office/drawing/2014/main" id="{5D7D1B0B-8C42-28AB-C352-0FDA54709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4823" y="377247"/>
              <a:ext cx="6440686" cy="6440686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ACCE6D-1166-B4EB-CFFC-41C556983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1651" y="5496870"/>
              <a:ext cx="1382417" cy="854182"/>
            </a:xfrm>
            <a:prstGeom prst="rect">
              <a:avLst/>
            </a:prstGeom>
          </p:spPr>
        </p:pic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A9B97B87-0D9A-9FFD-2669-B6279B57D32F}"/>
                </a:ext>
              </a:extLst>
            </p:cNvPr>
            <p:cNvSpPr/>
            <p:nvPr/>
          </p:nvSpPr>
          <p:spPr>
            <a:xfrm>
              <a:off x="8622996" y="3374701"/>
              <a:ext cx="204060" cy="165530"/>
            </a:xfrm>
            <a:prstGeom prst="flowChartConnector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4C88D0C8-A0F6-41FF-8353-A7A2A0FDEB22}"/>
                </a:ext>
              </a:extLst>
            </p:cNvPr>
            <p:cNvSpPr/>
            <p:nvPr/>
          </p:nvSpPr>
          <p:spPr>
            <a:xfrm>
              <a:off x="7273459" y="2561039"/>
              <a:ext cx="204060" cy="165530"/>
            </a:xfrm>
            <a:prstGeom prst="flowChartConnector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F01C9B59-D95D-D87D-4712-36C5BDD53A79}"/>
                </a:ext>
              </a:extLst>
            </p:cNvPr>
            <p:cNvSpPr/>
            <p:nvPr/>
          </p:nvSpPr>
          <p:spPr>
            <a:xfrm>
              <a:off x="6039944" y="4330428"/>
              <a:ext cx="204060" cy="165530"/>
            </a:xfrm>
            <a:prstGeom prst="flowChartConnector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999660-62BF-EEEF-C186-0073EDD37A2D}"/>
                </a:ext>
              </a:extLst>
            </p:cNvPr>
            <p:cNvSpPr/>
            <p:nvPr/>
          </p:nvSpPr>
          <p:spPr>
            <a:xfrm>
              <a:off x="9013033" y="2365344"/>
              <a:ext cx="1743558" cy="46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solidFill>
                    <a:schemeClr val="tx1"/>
                  </a:solidFill>
                  <a:cs typeface="Calibri"/>
                </a:rPr>
                <a:t>Winous Point Marsh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6D081B-44DA-15B9-63D8-A9781576480A}"/>
                </a:ext>
              </a:extLst>
            </p:cNvPr>
            <p:cNvCxnSpPr/>
            <p:nvPr/>
          </p:nvCxnSpPr>
          <p:spPr>
            <a:xfrm flipH="1">
              <a:off x="7452458" y="2580821"/>
              <a:ext cx="1550780" cy="51958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3590C0-9E0B-011C-EA9A-2AB589D3668D}"/>
                </a:ext>
              </a:extLst>
            </p:cNvPr>
            <p:cNvSpPr/>
            <p:nvPr/>
          </p:nvSpPr>
          <p:spPr>
            <a:xfrm>
              <a:off x="9013033" y="3238442"/>
              <a:ext cx="1743558" cy="4353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solidFill>
                    <a:schemeClr val="tx1"/>
                  </a:solidFill>
                  <a:cs typeface="Calibri"/>
                </a:rPr>
                <a:t>Mackay Island NWR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C02D33-0295-AA32-A46D-78323E887514}"/>
                </a:ext>
              </a:extLst>
            </p:cNvPr>
            <p:cNvCxnSpPr>
              <a:cxnSpLocks/>
            </p:cNvCxnSpPr>
            <p:nvPr/>
          </p:nvCxnSpPr>
          <p:spPr>
            <a:xfrm>
              <a:off x="8806940" y="3443339"/>
              <a:ext cx="223605" cy="32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7A3792-1EE2-C2B7-A3D0-9E3662F053B3}"/>
                </a:ext>
              </a:extLst>
            </p:cNvPr>
            <p:cNvSpPr/>
            <p:nvPr/>
          </p:nvSpPr>
          <p:spPr>
            <a:xfrm>
              <a:off x="3868084" y="3547184"/>
              <a:ext cx="2867184" cy="4577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solidFill>
                    <a:schemeClr val="tx1"/>
                  </a:solidFill>
                  <a:cs typeface="Calibri"/>
                </a:rPr>
                <a:t>Freddie Black Choctaw West WMA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7458927-B706-92F2-0EDB-BBA6DDC71F56}"/>
                </a:ext>
              </a:extLst>
            </p:cNvPr>
            <p:cNvCxnSpPr>
              <a:cxnSpLocks/>
            </p:cNvCxnSpPr>
            <p:nvPr/>
          </p:nvCxnSpPr>
          <p:spPr>
            <a:xfrm>
              <a:off x="5336387" y="4013791"/>
              <a:ext cx="723252" cy="34871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1B07E35-CB08-4B32-CB35-753E361FAB46}"/>
                </a:ext>
              </a:extLst>
            </p:cNvPr>
            <p:cNvSpPr/>
            <p:nvPr/>
          </p:nvSpPr>
          <p:spPr>
            <a:xfrm>
              <a:off x="6383329" y="5551514"/>
              <a:ext cx="916983" cy="1162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F6147898-C1DC-1BD3-5F2B-1F0C016CBD9A}"/>
                </a:ext>
              </a:extLst>
            </p:cNvPr>
            <p:cNvSpPr txBox="1"/>
            <p:nvPr/>
          </p:nvSpPr>
          <p:spPr>
            <a:xfrm>
              <a:off x="6296312" y="5587191"/>
              <a:ext cx="2717369" cy="58477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cs typeface="Calibri"/>
                </a:rPr>
                <a:t>All seasons</a:t>
              </a:r>
            </a:p>
            <a:p>
              <a:endParaRPr lang="en-US">
                <a:cs typeface="Calibri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E0A3CEA4-86E9-1828-5AA9-6589BA7DEE5F}"/>
                </a:ext>
              </a:extLst>
            </p:cNvPr>
            <p:cNvSpPr txBox="1"/>
            <p:nvPr/>
          </p:nvSpPr>
          <p:spPr>
            <a:xfrm>
              <a:off x="6296312" y="5935904"/>
              <a:ext cx="2717369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Breeding 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771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B22E-2D6A-EFEF-BB6F-455F23E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096" y="5639"/>
            <a:ext cx="6642459" cy="1008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cs typeface="Posterama"/>
              </a:rPr>
              <a:t>Migration Routes</a:t>
            </a:r>
            <a:endParaRPr lang="en-US" sz="5400">
              <a:cs typeface="Calibri Light" panose="020F03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DD7E5C-14BA-A115-9F94-240BE87A5012}"/>
              </a:ext>
            </a:extLst>
          </p:cNvPr>
          <p:cNvGrpSpPr/>
          <p:nvPr/>
        </p:nvGrpSpPr>
        <p:grpSpPr>
          <a:xfrm>
            <a:off x="1387366" y="939853"/>
            <a:ext cx="9417293" cy="5836021"/>
            <a:chOff x="1387366" y="939853"/>
            <a:chExt cx="9417293" cy="5836021"/>
          </a:xfrm>
        </p:grpSpPr>
        <p:pic>
          <p:nvPicPr>
            <p:cNvPr id="5" name="Picture 8" descr="Map&#10;&#10;Description automatically generated">
              <a:extLst>
                <a:ext uri="{FF2B5EF4-FFF2-40B4-BE49-F238E27FC236}">
                  <a16:creationId xmlns:a16="http://schemas.microsoft.com/office/drawing/2014/main" id="{B2EFBE85-8502-6D8C-7015-19DE8F127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970" r="398" b="20076"/>
            <a:stretch/>
          </p:blipFill>
          <p:spPr>
            <a:xfrm>
              <a:off x="1387366" y="939853"/>
              <a:ext cx="9417293" cy="5836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B3FB928-E847-3C03-75A1-7A13D75C1F36}"/>
                </a:ext>
              </a:extLst>
            </p:cNvPr>
            <p:cNvSpPr/>
            <p:nvPr/>
          </p:nvSpPr>
          <p:spPr>
            <a:xfrm>
              <a:off x="7441560" y="4200340"/>
              <a:ext cx="170846" cy="158247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FFB52C-2116-79B1-E481-9572EC7D3E13}"/>
                </a:ext>
              </a:extLst>
            </p:cNvPr>
            <p:cNvSpPr/>
            <p:nvPr/>
          </p:nvSpPr>
          <p:spPr>
            <a:xfrm>
              <a:off x="8117868" y="4778133"/>
              <a:ext cx="170846" cy="158247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C5B23F9-0413-2E4D-D8B7-9ABB71BE0765}"/>
                </a:ext>
              </a:extLst>
            </p:cNvPr>
            <p:cNvSpPr/>
            <p:nvPr/>
          </p:nvSpPr>
          <p:spPr>
            <a:xfrm>
              <a:off x="6715407" y="5195602"/>
              <a:ext cx="161439" cy="158247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13C6F-FB1D-F375-4DB5-8E9D86F0E239}"/>
              </a:ext>
            </a:extLst>
          </p:cNvPr>
          <p:cNvGrpSpPr/>
          <p:nvPr/>
        </p:nvGrpSpPr>
        <p:grpSpPr>
          <a:xfrm>
            <a:off x="7849286" y="3434156"/>
            <a:ext cx="2940452" cy="982302"/>
            <a:chOff x="7849286" y="3434156"/>
            <a:chExt cx="2940452" cy="982302"/>
          </a:xfrm>
        </p:grpSpPr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F4EA2CAF-B8FF-3C1F-3BAC-FB746A8159C8}"/>
                </a:ext>
              </a:extLst>
            </p:cNvPr>
            <p:cNvSpPr/>
            <p:nvPr/>
          </p:nvSpPr>
          <p:spPr>
            <a:xfrm rot="-1260000">
              <a:off x="7849286" y="4143290"/>
              <a:ext cx="1552755" cy="273168"/>
            </a:xfrm>
            <a:prstGeom prst="lef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83DB96-BA1E-6E3A-4C37-2ADB1276328F}"/>
                </a:ext>
              </a:extLst>
            </p:cNvPr>
            <p:cNvSpPr txBox="1"/>
            <p:nvPr/>
          </p:nvSpPr>
          <p:spPr>
            <a:xfrm>
              <a:off x="9392634" y="3434156"/>
              <a:ext cx="139710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cs typeface="Calibri"/>
                </a:rPr>
                <a:t>Appalachian Mountains 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862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AB8B20A-A24C-2DFD-F349-744DBD618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03" y="1485447"/>
            <a:ext cx="12159015" cy="520858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906D8-D7DD-51AE-666D-6C475B97895F}"/>
              </a:ext>
            </a:extLst>
          </p:cNvPr>
          <p:cNvSpPr txBox="1"/>
          <p:nvPr/>
        </p:nvSpPr>
        <p:spPr>
          <a:xfrm>
            <a:off x="609248" y="1022714"/>
            <a:ext cx="11492986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Calibri"/>
                <a:cs typeface="Calibri"/>
              </a:rPr>
              <a:t>   A                       B                      B                                              A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02F0E-FB9A-B6D2-6A3F-2ABD559BCF1B}"/>
              </a:ext>
            </a:extLst>
          </p:cNvPr>
          <p:cNvSpPr txBox="1"/>
          <p:nvPr/>
        </p:nvSpPr>
        <p:spPr>
          <a:xfrm>
            <a:off x="609247" y="1548856"/>
            <a:ext cx="11492986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Calibri"/>
                <a:cs typeface="Calibri"/>
              </a:rPr>
              <a:t>   B                       A                      B                                              A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BA5F6-E692-E7A1-072D-BCFEF96AC57F}"/>
              </a:ext>
            </a:extLst>
          </p:cNvPr>
          <p:cNvSpPr txBox="1"/>
          <p:nvPr/>
        </p:nvSpPr>
        <p:spPr>
          <a:xfrm>
            <a:off x="609247" y="496570"/>
            <a:ext cx="11492986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Calibri"/>
                <a:cs typeface="Calibri"/>
              </a:rPr>
              <a:t> </a:t>
            </a:r>
            <a:r>
              <a:rPr lang="en-US" sz="3600" b="1">
                <a:ea typeface="Calibri"/>
                <a:cs typeface="Calibri"/>
              </a:rPr>
              <a:t> H1 </a:t>
            </a:r>
            <a:r>
              <a:rPr lang="en-US" sz="3600">
                <a:ea typeface="Calibri"/>
                <a:cs typeface="Calibri"/>
              </a:rPr>
              <a:t>                    </a:t>
            </a:r>
            <a:r>
              <a:rPr lang="en-US" sz="3600" b="1">
                <a:ea typeface="Calibri"/>
                <a:cs typeface="Calibri"/>
              </a:rPr>
              <a:t>H2</a:t>
            </a:r>
            <a:r>
              <a:rPr lang="en-US" sz="3600">
                <a:ea typeface="Calibri"/>
                <a:cs typeface="Calibri"/>
              </a:rPr>
              <a:t>                   </a:t>
            </a:r>
            <a:r>
              <a:rPr lang="en-US" sz="3600" b="1">
                <a:ea typeface="Calibri"/>
                <a:cs typeface="Calibri"/>
              </a:rPr>
              <a:t>H3</a:t>
            </a:r>
            <a:r>
              <a:rPr lang="en-US" sz="3600">
                <a:ea typeface="Calibri"/>
                <a:cs typeface="Calibri"/>
              </a:rPr>
              <a:t>                                            </a:t>
            </a:r>
            <a:r>
              <a:rPr lang="en-US" sz="3600" b="1">
                <a:ea typeface="Calibri"/>
                <a:cs typeface="Calibri"/>
              </a:rPr>
              <a:t>H4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59BE7C-4EDC-6E7A-BE0F-3DE27CD04299}"/>
              </a:ext>
            </a:extLst>
          </p:cNvPr>
          <p:cNvCxnSpPr/>
          <p:nvPr/>
        </p:nvCxnSpPr>
        <p:spPr>
          <a:xfrm>
            <a:off x="486229" y="1012370"/>
            <a:ext cx="11527970" cy="43542"/>
          </a:xfrm>
          <a:prstGeom prst="straightConnector1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06EC1B-677F-EBB3-7C0E-6B0F4435B52A}"/>
              </a:ext>
            </a:extLst>
          </p:cNvPr>
          <p:cNvGrpSpPr/>
          <p:nvPr/>
        </p:nvGrpSpPr>
        <p:grpSpPr>
          <a:xfrm>
            <a:off x="401039" y="-2194"/>
            <a:ext cx="11729355" cy="2258785"/>
            <a:chOff x="401039" y="-2194"/>
            <a:chExt cx="11729355" cy="22587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0753949-7F1A-DE91-5688-05F8CBB592DE}"/>
                </a:ext>
              </a:extLst>
            </p:cNvPr>
            <p:cNvSpPr/>
            <p:nvPr/>
          </p:nvSpPr>
          <p:spPr>
            <a:xfrm>
              <a:off x="401039" y="-2194"/>
              <a:ext cx="11729355" cy="2258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CDF2F4-F2BD-2B70-8D5E-37D48F31B2D0}"/>
                </a:ext>
              </a:extLst>
            </p:cNvPr>
            <p:cNvGrpSpPr/>
            <p:nvPr/>
          </p:nvGrpSpPr>
          <p:grpSpPr>
            <a:xfrm>
              <a:off x="2447401" y="367893"/>
              <a:ext cx="9607758" cy="1665177"/>
              <a:chOff x="3949753" y="274117"/>
              <a:chExt cx="8711841" cy="1441597"/>
            </a:xfrm>
          </p:grpSpPr>
          <p:pic>
            <p:nvPicPr>
              <p:cNvPr id="3" name="Picture 4">
                <a:extLst>
                  <a:ext uri="{FF2B5EF4-FFF2-40B4-BE49-F238E27FC236}">
                    <a16:creationId xmlns:a16="http://schemas.microsoft.com/office/drawing/2014/main" id="{99813AB8-BC5F-9F77-3D2B-FB008ED01B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93" t="1146" r="20398" b="1869"/>
              <a:stretch/>
            </p:blipFill>
            <p:spPr>
              <a:xfrm>
                <a:off x="10518893" y="287425"/>
                <a:ext cx="2142701" cy="140783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6" name="Picture 6">
                <a:extLst>
                  <a:ext uri="{FF2B5EF4-FFF2-40B4-BE49-F238E27FC236}">
                    <a16:creationId xmlns:a16="http://schemas.microsoft.com/office/drawing/2014/main" id="{DAB09CA9-5C2E-E560-FB29-10F0F4578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9753" y="274117"/>
                <a:ext cx="2239736" cy="1441597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6F1161-42D0-0984-5BDA-0CC9D9FFBC44}"/>
              </a:ext>
            </a:extLst>
          </p:cNvPr>
          <p:cNvGrpSpPr/>
          <p:nvPr/>
        </p:nvGrpSpPr>
        <p:grpSpPr>
          <a:xfrm>
            <a:off x="180897" y="5832741"/>
            <a:ext cx="8549084" cy="954107"/>
            <a:chOff x="180897" y="5832741"/>
            <a:chExt cx="8549084" cy="9541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A5642-7507-F39B-10C2-99FC1407D0B8}"/>
                </a:ext>
              </a:extLst>
            </p:cNvPr>
            <p:cNvSpPr txBox="1"/>
            <p:nvPr/>
          </p:nvSpPr>
          <p:spPr>
            <a:xfrm>
              <a:off x="180897" y="5832741"/>
              <a:ext cx="3187871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u="sng" dirty="0"/>
                <a:t>(</a:t>
              </a:r>
              <a:r>
                <a:rPr lang="en-US" sz="2800" u="sng" err="1"/>
                <a:t>nABBA-nBABA</a:t>
              </a:r>
              <a:r>
                <a:rPr lang="en-US" sz="2800" u="sng" dirty="0"/>
                <a:t>)</a:t>
              </a:r>
              <a:r>
                <a:rPr lang="en-US" sz="2800" dirty="0"/>
                <a:t>  </a:t>
              </a:r>
              <a:endParaRPr lang="en-US"/>
            </a:p>
            <a:p>
              <a:r>
                <a:rPr lang="en-US" sz="2800" dirty="0"/>
                <a:t>(</a:t>
              </a:r>
              <a:r>
                <a:rPr lang="en-US" sz="2800" dirty="0" err="1"/>
                <a:t>nABBA+nBABA</a:t>
              </a:r>
              <a:r>
                <a:rPr lang="en-US" sz="2800" dirty="0"/>
                <a:t>) 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430C2-F187-0E60-059F-09CEB673C569}"/>
                </a:ext>
              </a:extLst>
            </p:cNvPr>
            <p:cNvSpPr txBox="1"/>
            <p:nvPr/>
          </p:nvSpPr>
          <p:spPr>
            <a:xfrm>
              <a:off x="2643790" y="5996026"/>
              <a:ext cx="6086191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/>
                <a:t>= Patterson's D (ABBA-BABA statistic)</a:t>
              </a:r>
              <a:endParaRPr lang="en-US" sz="2800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93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4FAE-B267-3CA7-2A00-F642596E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57" y="-226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Step 1: Preprocessing using </a:t>
            </a:r>
            <a:r>
              <a:rPr lang="en-US" err="1">
                <a:cs typeface="Calibri Light"/>
              </a:rPr>
              <a:t>fastp</a:t>
            </a:r>
            <a:r>
              <a:rPr lang="en-US">
                <a:cs typeface="Calibri Light"/>
              </a:rPr>
              <a:t> 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8593A7C-0465-9A09-0CA5-2273E1E8C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79" y="4569389"/>
            <a:ext cx="6226628" cy="1790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61B08A-E878-2375-C3B6-9848198EEE53}"/>
              </a:ext>
            </a:extLst>
          </p:cNvPr>
          <p:cNvSpPr txBox="1">
            <a:spLocks/>
          </p:cNvSpPr>
          <p:nvPr/>
        </p:nvSpPr>
        <p:spPr>
          <a:xfrm>
            <a:off x="2664279" y="2039960"/>
            <a:ext cx="1602923" cy="3372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cs typeface="Calibri"/>
              </a:rPr>
              <a:t>Forward reads</a:t>
            </a:r>
          </a:p>
          <a:p>
            <a:pPr algn="ctr"/>
            <a:endParaRPr lang="en-US" sz="1800"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763422-48FB-28E0-E246-1B30CB417E20}"/>
              </a:ext>
            </a:extLst>
          </p:cNvPr>
          <p:cNvSpPr txBox="1">
            <a:spLocks/>
          </p:cNvSpPr>
          <p:nvPr/>
        </p:nvSpPr>
        <p:spPr>
          <a:xfrm>
            <a:off x="2664278" y="2951638"/>
            <a:ext cx="1602923" cy="3372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cs typeface="Calibri"/>
              </a:rPr>
              <a:t>Reverse reads</a:t>
            </a:r>
          </a:p>
          <a:p>
            <a:pPr algn="ctr"/>
            <a:endParaRPr lang="en-US" sz="1800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52B4EA-643A-5B4D-4852-68B871DAE941}"/>
              </a:ext>
            </a:extLst>
          </p:cNvPr>
          <p:cNvSpPr txBox="1">
            <a:spLocks/>
          </p:cNvSpPr>
          <p:nvPr/>
        </p:nvSpPr>
        <p:spPr>
          <a:xfrm>
            <a:off x="5127172" y="2529817"/>
            <a:ext cx="1602923" cy="3372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cs typeface="Calibri"/>
              </a:rPr>
              <a:t>fastp</a:t>
            </a:r>
            <a:endParaRPr lang="en-US" err="1"/>
          </a:p>
          <a:p>
            <a:pPr algn="ctr"/>
            <a:endParaRPr lang="en-US" sz="1800">
              <a:cs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65FBCE-563C-8FC0-B45B-6292E35A5A2D}"/>
              </a:ext>
            </a:extLst>
          </p:cNvPr>
          <p:cNvSpPr txBox="1">
            <a:spLocks/>
          </p:cNvSpPr>
          <p:nvPr/>
        </p:nvSpPr>
        <p:spPr>
          <a:xfrm>
            <a:off x="7916636" y="1931102"/>
            <a:ext cx="2092780" cy="7454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cs typeface="Calibri"/>
              </a:rPr>
              <a:t>Filtered &amp; trimmed forward &amp; reverse </a:t>
            </a:r>
            <a:r>
              <a:rPr lang="en-US" sz="1800" err="1">
                <a:cs typeface="Calibri"/>
              </a:rPr>
              <a:t>fastq</a:t>
            </a:r>
            <a:r>
              <a:rPr lang="en-US" sz="1800">
                <a:cs typeface="Calibri"/>
              </a:rPr>
              <a:t> files</a:t>
            </a:r>
            <a:endParaRPr lang="en-US">
              <a:cs typeface="Calibri" panose="020F0502020204030204"/>
            </a:endParaRPr>
          </a:p>
          <a:p>
            <a:pPr algn="ctr"/>
            <a:endParaRPr lang="en-US" sz="1800"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D2B09C-89A2-D232-058D-A8F2648FE893}"/>
              </a:ext>
            </a:extLst>
          </p:cNvPr>
          <p:cNvCxnSpPr/>
          <p:nvPr/>
        </p:nvCxnSpPr>
        <p:spPr>
          <a:xfrm>
            <a:off x="4346121" y="2230914"/>
            <a:ext cx="696686" cy="37011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9AC705-6C30-271A-13D0-532B9C21E419}"/>
              </a:ext>
            </a:extLst>
          </p:cNvPr>
          <p:cNvCxnSpPr>
            <a:cxnSpLocks/>
          </p:cNvCxnSpPr>
          <p:nvPr/>
        </p:nvCxnSpPr>
        <p:spPr>
          <a:xfrm flipV="1">
            <a:off x="4346121" y="2777453"/>
            <a:ext cx="696686" cy="44631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293699-57DB-72F7-F0ED-EE1261925660}"/>
              </a:ext>
            </a:extLst>
          </p:cNvPr>
          <p:cNvCxnSpPr>
            <a:cxnSpLocks/>
          </p:cNvCxnSpPr>
          <p:nvPr/>
        </p:nvCxnSpPr>
        <p:spPr>
          <a:xfrm flipV="1">
            <a:off x="6781800" y="2342494"/>
            <a:ext cx="1009650" cy="31024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73D6FA-2425-E1CC-264C-628B41FB04BE}"/>
              </a:ext>
            </a:extLst>
          </p:cNvPr>
          <p:cNvSpPr txBox="1">
            <a:spLocks/>
          </p:cNvSpPr>
          <p:nvPr/>
        </p:nvSpPr>
        <p:spPr>
          <a:xfrm>
            <a:off x="7916636" y="2883133"/>
            <a:ext cx="1602923" cy="3372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cs typeface="Calibri"/>
              </a:rPr>
              <a:t>Quality reports</a:t>
            </a:r>
            <a:endParaRPr lang="en-US" err="1"/>
          </a:p>
          <a:p>
            <a:pPr algn="ctr"/>
            <a:endParaRPr lang="en-US" sz="1800">
              <a:cs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DBA05C-8B63-35DB-C148-9275E1674706}"/>
              </a:ext>
            </a:extLst>
          </p:cNvPr>
          <p:cNvCxnSpPr>
            <a:cxnSpLocks/>
          </p:cNvCxnSpPr>
          <p:nvPr/>
        </p:nvCxnSpPr>
        <p:spPr>
          <a:xfrm>
            <a:off x="6781800" y="2856842"/>
            <a:ext cx="1023257" cy="2068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48DE25-DC61-40AC-4007-29378726D62F}"/>
              </a:ext>
            </a:extLst>
          </p:cNvPr>
          <p:cNvCxnSpPr>
            <a:cxnSpLocks/>
          </p:cNvCxnSpPr>
          <p:nvPr/>
        </p:nvCxnSpPr>
        <p:spPr>
          <a:xfrm flipV="1">
            <a:off x="606972" y="3951890"/>
            <a:ext cx="10978055" cy="5256"/>
          </a:xfrm>
          <a:prstGeom prst="straightConnector1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46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4FAE-B267-3CA7-2A00-F642596E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57" y="-226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Step 2: Mapping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61B08A-E878-2375-C3B6-9848198EEE53}"/>
              </a:ext>
            </a:extLst>
          </p:cNvPr>
          <p:cNvSpPr txBox="1">
            <a:spLocks/>
          </p:cNvSpPr>
          <p:nvPr/>
        </p:nvSpPr>
        <p:spPr>
          <a:xfrm>
            <a:off x="2690555" y="2090165"/>
            <a:ext cx="1602923" cy="6093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cs typeface="Calibri"/>
              </a:rPr>
              <a:t>King rail </a:t>
            </a:r>
            <a:r>
              <a:rPr lang="en-US" sz="1800" err="1">
                <a:cs typeface="Calibri"/>
              </a:rPr>
              <a:t>fastq</a:t>
            </a:r>
            <a:r>
              <a:rPr lang="en-US" sz="1800">
                <a:cs typeface="Calibri"/>
              </a:rPr>
              <a:t> files</a:t>
            </a:r>
            <a:endParaRPr lang="en-US"/>
          </a:p>
          <a:p>
            <a:pPr algn="ctr"/>
            <a:endParaRPr lang="en-US" sz="1800"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763422-48FB-28E0-E246-1B30CB417E20}"/>
              </a:ext>
            </a:extLst>
          </p:cNvPr>
          <p:cNvSpPr txBox="1">
            <a:spLocks/>
          </p:cNvSpPr>
          <p:nvPr/>
        </p:nvSpPr>
        <p:spPr>
          <a:xfrm>
            <a:off x="2690554" y="2936154"/>
            <a:ext cx="1602923" cy="8406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cs typeface="Calibri"/>
              </a:rPr>
              <a:t>Clapper rail reference genome</a:t>
            </a:r>
          </a:p>
          <a:p>
            <a:pPr algn="ctr"/>
            <a:endParaRPr lang="en-US" sz="1800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52B4EA-643A-5B4D-4852-68B871DAE941}"/>
              </a:ext>
            </a:extLst>
          </p:cNvPr>
          <p:cNvSpPr txBox="1">
            <a:spLocks/>
          </p:cNvSpPr>
          <p:nvPr/>
        </p:nvSpPr>
        <p:spPr>
          <a:xfrm>
            <a:off x="5126234" y="2417676"/>
            <a:ext cx="1616530" cy="6774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ea typeface="+mn-lt"/>
                <a:cs typeface="+mn-lt"/>
              </a:rPr>
              <a:t>Burrows-Wheeler Aligner (BWA)</a:t>
            </a:r>
            <a:endParaRPr lang="en-US"/>
          </a:p>
          <a:p>
            <a:pPr algn="ctr"/>
            <a:endParaRPr lang="en-US" sz="1800">
              <a:cs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65FBCE-563C-8FC0-B45B-6292E35A5A2D}"/>
              </a:ext>
            </a:extLst>
          </p:cNvPr>
          <p:cNvSpPr txBox="1">
            <a:spLocks/>
          </p:cNvSpPr>
          <p:nvPr/>
        </p:nvSpPr>
        <p:spPr>
          <a:xfrm>
            <a:off x="7834055" y="2285827"/>
            <a:ext cx="1711780" cy="8754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cs typeface="Calibri"/>
              </a:rPr>
              <a:t>Sort the aligned reads (</a:t>
            </a:r>
            <a:r>
              <a:rPr lang="en-US" sz="1800" err="1">
                <a:cs typeface="Calibri"/>
              </a:rPr>
              <a:t>SAMtools</a:t>
            </a:r>
            <a:r>
              <a:rPr lang="en-US" sz="1800">
                <a:cs typeface="Calibri"/>
              </a:rPr>
              <a:t>)</a:t>
            </a:r>
            <a:endParaRPr lang="en-US"/>
          </a:p>
          <a:p>
            <a:pPr algn="ctr"/>
            <a:endParaRPr lang="en-US" sz="1800"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D2B09C-89A2-D232-058D-A8F2648FE893}"/>
              </a:ext>
            </a:extLst>
          </p:cNvPr>
          <p:cNvCxnSpPr/>
          <p:nvPr/>
        </p:nvCxnSpPr>
        <p:spPr>
          <a:xfrm>
            <a:off x="4372397" y="2362293"/>
            <a:ext cx="696686" cy="37011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9AC705-6C30-271A-13D0-532B9C21E419}"/>
              </a:ext>
            </a:extLst>
          </p:cNvPr>
          <p:cNvCxnSpPr>
            <a:cxnSpLocks/>
          </p:cNvCxnSpPr>
          <p:nvPr/>
        </p:nvCxnSpPr>
        <p:spPr>
          <a:xfrm flipV="1">
            <a:off x="4372397" y="2816867"/>
            <a:ext cx="696686" cy="44631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293699-57DB-72F7-F0ED-EE1261925660}"/>
              </a:ext>
            </a:extLst>
          </p:cNvPr>
          <p:cNvCxnSpPr>
            <a:cxnSpLocks/>
          </p:cNvCxnSpPr>
          <p:nvPr/>
        </p:nvCxnSpPr>
        <p:spPr>
          <a:xfrm>
            <a:off x="6794468" y="2705287"/>
            <a:ext cx="928008" cy="45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2CFC67-C887-B31B-1E3A-8856B5B98D32}"/>
              </a:ext>
            </a:extLst>
          </p:cNvPr>
          <p:cNvCxnSpPr>
            <a:cxnSpLocks/>
          </p:cNvCxnSpPr>
          <p:nvPr/>
        </p:nvCxnSpPr>
        <p:spPr>
          <a:xfrm>
            <a:off x="1970282" y="3405600"/>
            <a:ext cx="675821" cy="99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07AEEB-8197-DC3C-AFDF-E0AD1402F4A8}"/>
              </a:ext>
            </a:extLst>
          </p:cNvPr>
          <p:cNvSpPr txBox="1">
            <a:spLocks/>
          </p:cNvSpPr>
          <p:nvPr/>
        </p:nvSpPr>
        <p:spPr>
          <a:xfrm>
            <a:off x="254875" y="2949761"/>
            <a:ext cx="1602923" cy="8406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cs typeface="Calibri"/>
              </a:rPr>
              <a:t>Index clapper rail reference genome</a:t>
            </a:r>
          </a:p>
          <a:p>
            <a:pPr algn="ctr"/>
            <a:endParaRPr lang="en-US" sz="180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45560-90A1-FF4B-B998-CCCE83EDF26F}"/>
              </a:ext>
            </a:extLst>
          </p:cNvPr>
          <p:cNvSpPr txBox="1">
            <a:spLocks/>
          </p:cNvSpPr>
          <p:nvPr/>
        </p:nvSpPr>
        <p:spPr>
          <a:xfrm>
            <a:off x="10351374" y="2445358"/>
            <a:ext cx="1602923" cy="6093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cs typeface="Calibri"/>
              </a:rPr>
              <a:t>Aligned &amp; sorted bam file</a:t>
            </a:r>
            <a:endParaRPr lang="en-US"/>
          </a:p>
          <a:p>
            <a:pPr algn="ctr"/>
            <a:endParaRPr lang="en-US" sz="1800"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74E7AE-A51E-58E5-CDD6-531D483B5F0F}"/>
              </a:ext>
            </a:extLst>
          </p:cNvPr>
          <p:cNvCxnSpPr>
            <a:cxnSpLocks/>
          </p:cNvCxnSpPr>
          <p:nvPr/>
        </p:nvCxnSpPr>
        <p:spPr>
          <a:xfrm flipV="1">
            <a:off x="9679182" y="2675351"/>
            <a:ext cx="560615" cy="27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3" descr="Text&#10;&#10;Description automatically generated">
            <a:extLst>
              <a:ext uri="{FF2B5EF4-FFF2-40B4-BE49-F238E27FC236}">
                <a16:creationId xmlns:a16="http://schemas.microsoft.com/office/drawing/2014/main" id="{B6FD738D-C4DF-84F9-1540-BD626556D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48" y="5571147"/>
            <a:ext cx="9315450" cy="9457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ACBDA5-991E-C3CD-2099-A8BD291E1BFD}"/>
              </a:ext>
            </a:extLst>
          </p:cNvPr>
          <p:cNvSpPr txBox="1"/>
          <p:nvPr/>
        </p:nvSpPr>
        <p:spPr>
          <a:xfrm>
            <a:off x="10812201" y="5508240"/>
            <a:ext cx="81642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cs typeface="Calibri"/>
              </a:rPr>
              <a:t>AR</a:t>
            </a:r>
          </a:p>
          <a:p>
            <a:r>
              <a:rPr lang="en-US" sz="2000" b="1">
                <a:cs typeface="Calibri"/>
              </a:rPr>
              <a:t>OH</a:t>
            </a:r>
          </a:p>
          <a:p>
            <a:r>
              <a:rPr lang="en-US" sz="2000" b="1">
                <a:cs typeface="Calibri"/>
              </a:rPr>
              <a:t>NC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0EDD87-3A4A-D5C7-411F-C4B84B104A3F}"/>
              </a:ext>
            </a:extLst>
          </p:cNvPr>
          <p:cNvCxnSpPr/>
          <p:nvPr/>
        </p:nvCxnSpPr>
        <p:spPr>
          <a:xfrm flipH="1" flipV="1">
            <a:off x="10311343" y="5723886"/>
            <a:ext cx="500741" cy="544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9BA6CE-1C93-B1C5-15A1-68E995986414}"/>
              </a:ext>
            </a:extLst>
          </p:cNvPr>
          <p:cNvCxnSpPr>
            <a:cxnSpLocks/>
          </p:cNvCxnSpPr>
          <p:nvPr/>
        </p:nvCxnSpPr>
        <p:spPr>
          <a:xfrm flipH="1" flipV="1">
            <a:off x="10311746" y="6034734"/>
            <a:ext cx="500741" cy="544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43580F-1C60-39D0-BDE7-D6890490F516}"/>
              </a:ext>
            </a:extLst>
          </p:cNvPr>
          <p:cNvCxnSpPr>
            <a:cxnSpLocks/>
          </p:cNvCxnSpPr>
          <p:nvPr/>
        </p:nvCxnSpPr>
        <p:spPr>
          <a:xfrm flipH="1" flipV="1">
            <a:off x="10315374" y="6305263"/>
            <a:ext cx="500741" cy="544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8001FE-1078-9B9F-96E4-A6F27526FBD7}"/>
              </a:ext>
            </a:extLst>
          </p:cNvPr>
          <p:cNvCxnSpPr/>
          <p:nvPr/>
        </p:nvCxnSpPr>
        <p:spPr>
          <a:xfrm flipV="1">
            <a:off x="606972" y="4740165"/>
            <a:ext cx="10978055" cy="5256"/>
          </a:xfrm>
          <a:prstGeom prst="straightConnector1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9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4FAE-B267-3CA7-2A00-F642596E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57" y="-226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Step 3: ABBA-BABA test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763422-48FB-28E0-E246-1B30CB417E20}"/>
              </a:ext>
            </a:extLst>
          </p:cNvPr>
          <p:cNvSpPr txBox="1">
            <a:spLocks/>
          </p:cNvSpPr>
          <p:nvPr/>
        </p:nvSpPr>
        <p:spPr>
          <a:xfrm>
            <a:off x="1521277" y="1530395"/>
            <a:ext cx="1602923" cy="8406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cs typeface="Calibri"/>
              </a:rPr>
              <a:t>Clapper rail reference genome</a:t>
            </a:r>
          </a:p>
          <a:p>
            <a:pPr algn="ctr"/>
            <a:endParaRPr lang="en-US" sz="1800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52B4EA-643A-5B4D-4852-68B871DAE941}"/>
              </a:ext>
            </a:extLst>
          </p:cNvPr>
          <p:cNvSpPr txBox="1">
            <a:spLocks/>
          </p:cNvSpPr>
          <p:nvPr/>
        </p:nvSpPr>
        <p:spPr>
          <a:xfrm>
            <a:off x="4101475" y="2036675"/>
            <a:ext cx="1616530" cy="6774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ea typeface="+mn-lt"/>
                <a:cs typeface="+mn-lt"/>
              </a:rPr>
              <a:t>ABBA-BABA test (ANGSD)</a:t>
            </a:r>
            <a:endParaRPr lang="en-US"/>
          </a:p>
          <a:p>
            <a:pPr algn="ctr"/>
            <a:endParaRPr lang="en-US" sz="1800">
              <a:cs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65FBCE-563C-8FC0-B45B-6292E35A5A2D}"/>
              </a:ext>
            </a:extLst>
          </p:cNvPr>
          <p:cNvSpPr txBox="1">
            <a:spLocks/>
          </p:cNvSpPr>
          <p:nvPr/>
        </p:nvSpPr>
        <p:spPr>
          <a:xfrm>
            <a:off x="6809296" y="2180721"/>
            <a:ext cx="1711780" cy="4024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Jackknife (R)</a:t>
            </a:r>
            <a:endParaRPr lang="en-US"/>
          </a:p>
          <a:p>
            <a:pPr algn="ctr"/>
            <a:endParaRPr lang="en-US" sz="1800"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D2B09C-89A2-D232-058D-A8F2648FE893}"/>
              </a:ext>
            </a:extLst>
          </p:cNvPr>
          <p:cNvCxnSpPr/>
          <p:nvPr/>
        </p:nvCxnSpPr>
        <p:spPr>
          <a:xfrm>
            <a:off x="3347638" y="1981293"/>
            <a:ext cx="696686" cy="37011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9AC705-6C30-271A-13D0-532B9C21E419}"/>
              </a:ext>
            </a:extLst>
          </p:cNvPr>
          <p:cNvCxnSpPr>
            <a:cxnSpLocks/>
          </p:cNvCxnSpPr>
          <p:nvPr/>
        </p:nvCxnSpPr>
        <p:spPr>
          <a:xfrm flipV="1">
            <a:off x="3347638" y="2396453"/>
            <a:ext cx="696686" cy="44631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293699-57DB-72F7-F0ED-EE1261925660}"/>
              </a:ext>
            </a:extLst>
          </p:cNvPr>
          <p:cNvCxnSpPr>
            <a:cxnSpLocks/>
          </p:cNvCxnSpPr>
          <p:nvPr/>
        </p:nvCxnSpPr>
        <p:spPr>
          <a:xfrm flipV="1">
            <a:off x="5769709" y="2334704"/>
            <a:ext cx="862694" cy="27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45560-90A1-FF4B-B998-CCCE83EDF26F}"/>
              </a:ext>
            </a:extLst>
          </p:cNvPr>
          <p:cNvSpPr txBox="1">
            <a:spLocks/>
          </p:cNvSpPr>
          <p:nvPr/>
        </p:nvSpPr>
        <p:spPr>
          <a:xfrm>
            <a:off x="9326615" y="2032920"/>
            <a:ext cx="1432130" cy="7393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cs typeface="Calibri"/>
              </a:rPr>
              <a:t>D-statistic</a:t>
            </a:r>
            <a:endParaRPr lang="en-US" dirty="0"/>
          </a:p>
          <a:p>
            <a:pPr marL="0" indent="0" algn="ctr">
              <a:buNone/>
            </a:pPr>
            <a:r>
              <a:rPr lang="en-US" sz="1800" dirty="0">
                <a:cs typeface="Calibri"/>
              </a:rPr>
              <a:t>Z score</a:t>
            </a:r>
          </a:p>
          <a:p>
            <a:pPr algn="ctr"/>
            <a:endParaRPr lang="en-US" sz="1800"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74E7AE-A51E-58E5-CDD6-531D483B5F0F}"/>
              </a:ext>
            </a:extLst>
          </p:cNvPr>
          <p:cNvCxnSpPr>
            <a:cxnSpLocks/>
          </p:cNvCxnSpPr>
          <p:nvPr/>
        </p:nvCxnSpPr>
        <p:spPr>
          <a:xfrm>
            <a:off x="8654423" y="2375525"/>
            <a:ext cx="575129" cy="4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BE3636-8A14-229E-E20E-140ED90EFA1E}"/>
              </a:ext>
            </a:extLst>
          </p:cNvPr>
          <p:cNvCxnSpPr/>
          <p:nvPr/>
        </p:nvCxnSpPr>
        <p:spPr>
          <a:xfrm flipV="1">
            <a:off x="606972" y="3991303"/>
            <a:ext cx="10978055" cy="5256"/>
          </a:xfrm>
          <a:prstGeom prst="straightConnector1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D4F623-DB70-C5CB-5216-B61E2A766E35}"/>
              </a:ext>
            </a:extLst>
          </p:cNvPr>
          <p:cNvSpPr txBox="1"/>
          <p:nvPr/>
        </p:nvSpPr>
        <p:spPr>
          <a:xfrm>
            <a:off x="756794" y="4421285"/>
            <a:ext cx="11035862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cs typeface="Calibri" panose="020F0502020204030204"/>
              </a:rPr>
              <a:t>Individual population representatives were chosen carefully: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 panose="020F0502020204030204"/>
              </a:rPr>
              <a:t>All females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 panose="020F0502020204030204"/>
              </a:rPr>
              <a:t>~1 year sample window 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 panose="020F0502020204030204"/>
              </a:rPr>
              <a:t>Sampled during the breeding season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 panose="020F0502020204030204"/>
              </a:rPr>
              <a:t>Resident population individuals are confirmed residents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F348C-6F1F-FC77-7219-0C8676ED36C7}"/>
              </a:ext>
            </a:extLst>
          </p:cNvPr>
          <p:cNvSpPr txBox="1"/>
          <p:nvPr/>
        </p:nvSpPr>
        <p:spPr>
          <a:xfrm>
            <a:off x="1400502" y="2556641"/>
            <a:ext cx="17315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3 population</a:t>
            </a:r>
            <a:r>
              <a:rPr lang="en-US">
                <a:solidFill>
                  <a:srgbClr val="000000"/>
                </a:solidFill>
                <a:cs typeface="Calibri"/>
              </a:rPr>
              <a:t>​ representatives </a:t>
            </a:r>
          </a:p>
        </p:txBody>
      </p:sp>
    </p:spTree>
    <p:extLst>
      <p:ext uri="{BB962C8B-B14F-4D97-AF65-F5344CB8AC3E}">
        <p14:creationId xmlns:p14="http://schemas.microsoft.com/office/powerpoint/2010/main" val="68961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AB8B20A-A24C-2DFD-F349-744DBD618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403" y="1449161"/>
            <a:ext cx="12159015" cy="520858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BFE74B-4F0F-358D-D592-59A3563258D2}"/>
              </a:ext>
            </a:extLst>
          </p:cNvPr>
          <p:cNvGrpSpPr/>
          <p:nvPr/>
        </p:nvGrpSpPr>
        <p:grpSpPr>
          <a:xfrm>
            <a:off x="2724150" y="211290"/>
            <a:ext cx="9327273" cy="1441597"/>
            <a:chOff x="2724150" y="211290"/>
            <a:chExt cx="9327273" cy="1441597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573E08D1-117E-F343-C811-CEE97E724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3" t="1146" r="20398" b="1869"/>
            <a:stretch/>
          </p:blipFill>
          <p:spPr>
            <a:xfrm>
              <a:off x="9908722" y="216172"/>
              <a:ext cx="2142701" cy="1407837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02BA9AD-DC42-FCE8-BF42-D4020AEAA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4150" y="211290"/>
              <a:ext cx="2239736" cy="1441597"/>
            </a:xfrm>
            <a:prstGeom prst="rect">
              <a:avLst/>
            </a:prstGeom>
          </p:spPr>
        </p:pic>
      </p:grpSp>
      <p:sp>
        <p:nvSpPr>
          <p:cNvPr id="5" name="TextBox 2">
            <a:extLst>
              <a:ext uri="{FF2B5EF4-FFF2-40B4-BE49-F238E27FC236}">
                <a16:creationId xmlns:a16="http://schemas.microsoft.com/office/drawing/2014/main" id="{FDEC9537-07A2-8C3A-9B6F-F9B1A42D9913}"/>
              </a:ext>
            </a:extLst>
          </p:cNvPr>
          <p:cNvSpPr txBox="1"/>
          <p:nvPr/>
        </p:nvSpPr>
        <p:spPr>
          <a:xfrm>
            <a:off x="3466384" y="1598108"/>
            <a:ext cx="663864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cs typeface="Calibri"/>
              </a:rPr>
              <a:t>NC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B2BB3-389F-4B94-844D-CFA492FCE185}"/>
              </a:ext>
            </a:extLst>
          </p:cNvPr>
          <p:cNvSpPr txBox="1"/>
          <p:nvPr/>
        </p:nvSpPr>
        <p:spPr>
          <a:xfrm>
            <a:off x="843761" y="1563364"/>
            <a:ext cx="899721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cs typeface="Calibri"/>
              </a:rPr>
              <a:t>OH</a:t>
            </a:r>
            <a:endParaRPr lang="en-US" sz="2800" b="1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56C5508-22E2-3CE7-CA54-C7FF2D296F11}"/>
              </a:ext>
            </a:extLst>
          </p:cNvPr>
          <p:cNvSpPr txBox="1"/>
          <p:nvPr/>
        </p:nvSpPr>
        <p:spPr>
          <a:xfrm>
            <a:off x="5974627" y="1526221"/>
            <a:ext cx="691078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cs typeface="Calibri"/>
              </a:rPr>
              <a:t>AR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56FD242-29B2-F1C7-9F38-FA5942CCF215}"/>
              </a:ext>
            </a:extLst>
          </p:cNvPr>
          <p:cNvSpPr txBox="1"/>
          <p:nvPr/>
        </p:nvSpPr>
        <p:spPr>
          <a:xfrm>
            <a:off x="10469582" y="1658256"/>
            <a:ext cx="1623124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>
                <a:cs typeface="Calibri"/>
              </a:rPr>
              <a:t>Outgroup</a:t>
            </a:r>
            <a:endParaRPr lang="en-US" sz="2800" b="1"/>
          </a:p>
        </p:txBody>
      </p:sp>
      <p:pic>
        <p:nvPicPr>
          <p:cNvPr id="11" name="Picture 3" descr="Text&#10;&#10;Description automatically generated">
            <a:extLst>
              <a:ext uri="{FF2B5EF4-FFF2-40B4-BE49-F238E27FC236}">
                <a16:creationId xmlns:a16="http://schemas.microsoft.com/office/drawing/2014/main" id="{716414DD-232C-0530-82E1-866B8E2B8B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" t="7595" r="-105" b="-3648"/>
          <a:stretch/>
        </p:blipFill>
        <p:spPr>
          <a:xfrm>
            <a:off x="34580" y="6021722"/>
            <a:ext cx="12140197" cy="830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ED7B05-BBB5-D0BF-AB9D-809020AEE454}"/>
              </a:ext>
            </a:extLst>
          </p:cNvPr>
          <p:cNvSpPr txBox="1"/>
          <p:nvPr/>
        </p:nvSpPr>
        <p:spPr>
          <a:xfrm>
            <a:off x="10729" y="6200030"/>
            <a:ext cx="4115068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OH                                                </a:t>
            </a:r>
            <a:r>
              <a:rPr lang="en-US" sz="1200" b="1" dirty="0">
                <a:cs typeface="Calibri"/>
              </a:rPr>
              <a:t> </a:t>
            </a:r>
            <a:r>
              <a:rPr lang="en-US" sz="1200" b="1">
                <a:cs typeface="Calibri"/>
              </a:rPr>
              <a:t> </a:t>
            </a:r>
            <a:r>
              <a:rPr lang="en-US" sz="1200" b="1" dirty="0">
                <a:cs typeface="Calibri"/>
              </a:rPr>
              <a:t>NC</a:t>
            </a:r>
            <a:r>
              <a:rPr lang="en-US" sz="1200" dirty="0">
                <a:cs typeface="Calibri"/>
              </a:rPr>
              <a:t>                                </a:t>
            </a:r>
            <a:r>
              <a:rPr lang="en-US" sz="1200" b="1">
                <a:cs typeface="Calibri"/>
              </a:rPr>
              <a:t>     </a:t>
            </a:r>
            <a:r>
              <a:rPr lang="en-US" sz="1200">
                <a:cs typeface="Calibri"/>
              </a:rPr>
              <a:t> </a:t>
            </a:r>
            <a:r>
              <a:rPr lang="en-US" sz="1200" dirty="0">
                <a:cs typeface="Calibri"/>
              </a:rPr>
              <a:t> </a:t>
            </a:r>
            <a:r>
              <a:rPr lang="en-US" sz="1200" b="1">
                <a:cs typeface="Calibri"/>
              </a:rPr>
              <a:t>AR</a:t>
            </a:r>
          </a:p>
          <a:p>
            <a:r>
              <a:rPr lang="en-US" sz="1200" b="1">
                <a:cs typeface="Calibri"/>
              </a:rPr>
              <a:t>AR</a:t>
            </a:r>
            <a:r>
              <a:rPr lang="en-US" sz="1200" dirty="0">
                <a:cs typeface="Calibri"/>
              </a:rPr>
              <a:t>                                                 </a:t>
            </a:r>
            <a:r>
              <a:rPr lang="en-US" sz="1200">
                <a:cs typeface="Calibri"/>
              </a:rPr>
              <a:t> </a:t>
            </a:r>
            <a:r>
              <a:rPr lang="en-US" sz="1200" dirty="0">
                <a:cs typeface="Calibri"/>
              </a:rPr>
              <a:t>NC                                       </a:t>
            </a:r>
            <a:r>
              <a:rPr lang="en-US" sz="1200" b="1">
                <a:cs typeface="Calibri"/>
              </a:rPr>
              <a:t>OH</a:t>
            </a:r>
          </a:p>
          <a:p>
            <a:r>
              <a:rPr lang="en-US" sz="1200" b="1">
                <a:cs typeface="Calibri"/>
              </a:rPr>
              <a:t>AR </a:t>
            </a:r>
            <a:r>
              <a:rPr lang="en-US" sz="1200">
                <a:cs typeface="Calibri"/>
              </a:rPr>
              <a:t> </a:t>
            </a:r>
            <a:r>
              <a:rPr lang="en-US" sz="1200" dirty="0">
                <a:cs typeface="Calibri"/>
              </a:rPr>
              <a:t>                                               </a:t>
            </a:r>
            <a:r>
              <a:rPr lang="en-US" sz="1200">
                <a:cs typeface="Calibri"/>
              </a:rPr>
              <a:t> </a:t>
            </a:r>
            <a:r>
              <a:rPr lang="en-US" sz="1200" dirty="0">
                <a:cs typeface="Calibri"/>
              </a:rPr>
              <a:t>OH                                       </a:t>
            </a:r>
            <a:r>
              <a:rPr lang="en-US" sz="1200" b="1">
                <a:cs typeface="Calibri"/>
              </a:rPr>
              <a:t>NC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E5BA93-E1EF-15C5-14BD-17D26B2ECD50}"/>
              </a:ext>
            </a:extLst>
          </p:cNvPr>
          <p:cNvGrpSpPr/>
          <p:nvPr/>
        </p:nvGrpSpPr>
        <p:grpSpPr>
          <a:xfrm>
            <a:off x="3050417" y="211978"/>
            <a:ext cx="7471768" cy="6440686"/>
            <a:chOff x="-7707402" y="1330686"/>
            <a:chExt cx="7471768" cy="6440686"/>
          </a:xfrm>
        </p:grpSpPr>
        <p:pic>
          <p:nvPicPr>
            <p:cNvPr id="13" name="Picture 12" descr="Map&#10;&#10;Description automatically generated">
              <a:extLst>
                <a:ext uri="{FF2B5EF4-FFF2-40B4-BE49-F238E27FC236}">
                  <a16:creationId xmlns:a16="http://schemas.microsoft.com/office/drawing/2014/main" id="{1083408C-D151-EF92-D3FA-37DC466FE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7707402" y="1330686"/>
              <a:ext cx="6440686" cy="6440686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A04EFE-CCF8-AF3B-BAF2-254277F1D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940574" y="6450309"/>
              <a:ext cx="1382417" cy="854182"/>
            </a:xfrm>
            <a:prstGeom prst="rect">
              <a:avLst/>
            </a:prstGeom>
          </p:spPr>
        </p:pic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78642219-F5DC-A694-2122-7DA24F905BDA}"/>
                </a:ext>
              </a:extLst>
            </p:cNvPr>
            <p:cNvSpPr/>
            <p:nvPr/>
          </p:nvSpPr>
          <p:spPr>
            <a:xfrm>
              <a:off x="-2369229" y="4328140"/>
              <a:ext cx="204060" cy="165530"/>
            </a:xfrm>
            <a:prstGeom prst="flowChartConnector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16CFB37E-F47F-9B31-9155-B00C860D1D62}"/>
                </a:ext>
              </a:extLst>
            </p:cNvPr>
            <p:cNvSpPr/>
            <p:nvPr/>
          </p:nvSpPr>
          <p:spPr>
            <a:xfrm>
              <a:off x="-3718766" y="3514478"/>
              <a:ext cx="204060" cy="165530"/>
            </a:xfrm>
            <a:prstGeom prst="flowChartConnector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322AB947-AF8A-FB72-69D0-D32650C7794B}"/>
                </a:ext>
              </a:extLst>
            </p:cNvPr>
            <p:cNvSpPr/>
            <p:nvPr/>
          </p:nvSpPr>
          <p:spPr>
            <a:xfrm>
              <a:off x="-4952281" y="5283867"/>
              <a:ext cx="204060" cy="165530"/>
            </a:xfrm>
            <a:prstGeom prst="flowChartConnector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459F20-A145-A1DF-061D-229357A3277E}"/>
                </a:ext>
              </a:extLst>
            </p:cNvPr>
            <p:cNvSpPr/>
            <p:nvPr/>
          </p:nvSpPr>
          <p:spPr>
            <a:xfrm>
              <a:off x="-1979192" y="3318783"/>
              <a:ext cx="1743558" cy="46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solidFill>
                    <a:schemeClr val="tx1"/>
                  </a:solidFill>
                  <a:cs typeface="Calibri"/>
                </a:rPr>
                <a:t>Winous Point Marsh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87D23E-C25A-18C3-90FC-AB59452EEE58}"/>
                </a:ext>
              </a:extLst>
            </p:cNvPr>
            <p:cNvCxnSpPr/>
            <p:nvPr/>
          </p:nvCxnSpPr>
          <p:spPr>
            <a:xfrm flipH="1">
              <a:off x="-3539767" y="3534260"/>
              <a:ext cx="1550780" cy="51958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346748-5FF6-F9AD-E5E1-4C96841043DC}"/>
                </a:ext>
              </a:extLst>
            </p:cNvPr>
            <p:cNvSpPr/>
            <p:nvPr/>
          </p:nvSpPr>
          <p:spPr>
            <a:xfrm>
              <a:off x="-1979192" y="4191881"/>
              <a:ext cx="1743558" cy="4353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solidFill>
                    <a:schemeClr val="tx1"/>
                  </a:solidFill>
                  <a:cs typeface="Calibri"/>
                </a:rPr>
                <a:t>Mackay Island NWR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CC35A5-BCF1-EA47-00A7-0E3603009AF0}"/>
                </a:ext>
              </a:extLst>
            </p:cNvPr>
            <p:cNvCxnSpPr>
              <a:cxnSpLocks/>
            </p:cNvCxnSpPr>
            <p:nvPr/>
          </p:nvCxnSpPr>
          <p:spPr>
            <a:xfrm>
              <a:off x="-2185285" y="4396778"/>
              <a:ext cx="223605" cy="32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D8446D-EC30-853E-69BC-519EF00ACE2F}"/>
                </a:ext>
              </a:extLst>
            </p:cNvPr>
            <p:cNvSpPr/>
            <p:nvPr/>
          </p:nvSpPr>
          <p:spPr>
            <a:xfrm>
              <a:off x="-7124141" y="4500623"/>
              <a:ext cx="2867184" cy="4577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solidFill>
                    <a:schemeClr val="tx1"/>
                  </a:solidFill>
                  <a:cs typeface="Calibri"/>
                </a:rPr>
                <a:t>Freddie Black Choctaw West WMA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4C3946-C18D-99AF-816E-5D8AC5BD9252}"/>
                </a:ext>
              </a:extLst>
            </p:cNvPr>
            <p:cNvCxnSpPr>
              <a:cxnSpLocks/>
            </p:cNvCxnSpPr>
            <p:nvPr/>
          </p:nvCxnSpPr>
          <p:spPr>
            <a:xfrm>
              <a:off x="-5655838" y="4967230"/>
              <a:ext cx="723252" cy="34871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E6B5B0-0900-CACD-31A9-9E17BC55823F}"/>
                </a:ext>
              </a:extLst>
            </p:cNvPr>
            <p:cNvSpPr/>
            <p:nvPr/>
          </p:nvSpPr>
          <p:spPr>
            <a:xfrm>
              <a:off x="-4608896" y="6504953"/>
              <a:ext cx="916983" cy="1162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67D6CE82-573A-472D-D612-2C20B4EFB7AD}"/>
                </a:ext>
              </a:extLst>
            </p:cNvPr>
            <p:cNvSpPr txBox="1"/>
            <p:nvPr/>
          </p:nvSpPr>
          <p:spPr>
            <a:xfrm>
              <a:off x="-4695913" y="6540630"/>
              <a:ext cx="2717369" cy="58477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cs typeface="Calibri"/>
                </a:rPr>
                <a:t>All seasons</a:t>
              </a:r>
            </a:p>
            <a:p>
              <a:endParaRPr lang="en-US">
                <a:cs typeface="Calibri"/>
              </a:endParaRPr>
            </a:p>
          </p:txBody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00305E2C-AAA1-E0B9-13F1-6580B640E92B}"/>
                </a:ext>
              </a:extLst>
            </p:cNvPr>
            <p:cNvSpPr txBox="1"/>
            <p:nvPr/>
          </p:nvSpPr>
          <p:spPr>
            <a:xfrm>
              <a:off x="-4695913" y="6889343"/>
              <a:ext cx="2717369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Breeding </a:t>
              </a:r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4F5EBC-E3DC-2D33-B5D1-F1767598C9A4}"/>
              </a:ext>
            </a:extLst>
          </p:cNvPr>
          <p:cNvGrpSpPr/>
          <p:nvPr/>
        </p:nvGrpSpPr>
        <p:grpSpPr>
          <a:xfrm>
            <a:off x="1741310" y="514722"/>
            <a:ext cx="9417293" cy="5836021"/>
            <a:chOff x="-9924392" y="729646"/>
            <a:chExt cx="9417293" cy="5836021"/>
          </a:xfrm>
        </p:grpSpPr>
        <p:pic>
          <p:nvPicPr>
            <p:cNvPr id="40" name="Picture 8" descr="Map&#10;&#10;Description automatically generated">
              <a:extLst>
                <a:ext uri="{FF2B5EF4-FFF2-40B4-BE49-F238E27FC236}">
                  <a16:creationId xmlns:a16="http://schemas.microsoft.com/office/drawing/2014/main" id="{6B3205E2-4C57-48F4-7FCD-8A1BC870F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0970" r="398" b="20076"/>
            <a:stretch/>
          </p:blipFill>
          <p:spPr>
            <a:xfrm>
              <a:off x="-9924392" y="729646"/>
              <a:ext cx="9417293" cy="5836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36AC823-73A6-A4BE-A04B-748446412C5B}"/>
                </a:ext>
              </a:extLst>
            </p:cNvPr>
            <p:cNvSpPr/>
            <p:nvPr/>
          </p:nvSpPr>
          <p:spPr>
            <a:xfrm>
              <a:off x="-3870198" y="3990133"/>
              <a:ext cx="170846" cy="158247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DE6EB96-77AB-6020-6BE8-420DF16BFE5D}"/>
                </a:ext>
              </a:extLst>
            </p:cNvPr>
            <p:cNvSpPr/>
            <p:nvPr/>
          </p:nvSpPr>
          <p:spPr>
            <a:xfrm>
              <a:off x="-3193890" y="4567926"/>
              <a:ext cx="170846" cy="158247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C0ABC1-641F-6B83-1893-F354EAACAD0E}"/>
                </a:ext>
              </a:extLst>
            </p:cNvPr>
            <p:cNvSpPr/>
            <p:nvPr/>
          </p:nvSpPr>
          <p:spPr>
            <a:xfrm>
              <a:off x="-4596351" y="4985395"/>
              <a:ext cx="161439" cy="158247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84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SC_0905.jpg">
            <a:extLst>
              <a:ext uri="{FF2B5EF4-FFF2-40B4-BE49-F238E27FC236}">
                <a16:creationId xmlns:a16="http://schemas.microsoft.com/office/drawing/2014/main" id="{7F5D365B-1403-D18F-8AB5-4432EE371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5" r="16031" b="-3"/>
          <a:stretch/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A157B50-170F-FFB2-466D-E0EA1DD89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91" t="1435" r="4153" b="-1435"/>
          <a:stretch/>
        </p:blipFill>
        <p:spPr>
          <a:xfrm>
            <a:off x="6305807" y="1"/>
            <a:ext cx="3512976" cy="3008032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4" name="Picture 4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9A7A5E95-9635-07EA-D89C-CBB19F824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59" r="4427" b="4"/>
          <a:stretch/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83DD46-BD46-041C-4AD9-0AE39063CCC1}"/>
              </a:ext>
            </a:extLst>
          </p:cNvPr>
          <p:cNvSpPr txBox="1"/>
          <p:nvPr/>
        </p:nvSpPr>
        <p:spPr>
          <a:xfrm>
            <a:off x="321879" y="374431"/>
            <a:ext cx="528144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cs typeface="Calibri"/>
              </a:rPr>
              <a:t>Future Directions</a:t>
            </a:r>
            <a:endParaRPr lang="en-US" sz="4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D7171-F076-DFAE-E25A-3A6352FC6102}"/>
              </a:ext>
            </a:extLst>
          </p:cNvPr>
          <p:cNvSpPr txBox="1"/>
          <p:nvPr/>
        </p:nvSpPr>
        <p:spPr>
          <a:xfrm>
            <a:off x="320640" y="1872155"/>
            <a:ext cx="547318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More analyses 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Admixture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Population-level genetic diversity</a:t>
            </a:r>
          </a:p>
          <a:p>
            <a:pPr marL="742950" lvl="1" indent="-285750">
              <a:buFont typeface="Arial"/>
              <a:buChar char="•"/>
            </a:pPr>
            <a:endParaRPr lang="en-US" sz="24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en-US" sz="2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Is there a migration gene?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60123-6152-459B-88FE-8EAE9130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12" y="-3966"/>
            <a:ext cx="4960945" cy="684349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581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Crossing Paths: Comparing King Rail Populations </vt:lpstr>
      <vt:lpstr>PowerPoint Presentation</vt:lpstr>
      <vt:lpstr>Migration Routes</vt:lpstr>
      <vt:lpstr>PowerPoint Presentation</vt:lpstr>
      <vt:lpstr>Step 1: Preprocessing using fastp </vt:lpstr>
      <vt:lpstr>Step 2: Mapping</vt:lpstr>
      <vt:lpstr>Step 3: ABBA-BABA test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</dc:title>
  <dc:creator/>
  <cp:revision>415</cp:revision>
  <dcterms:created xsi:type="dcterms:W3CDTF">2023-04-28T19:03:52Z</dcterms:created>
  <dcterms:modified xsi:type="dcterms:W3CDTF">2023-05-07T19:06:59Z</dcterms:modified>
</cp:coreProperties>
</file>